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4" r:id="rId6"/>
    <p:sldId id="267" r:id="rId7"/>
    <p:sldId id="260" r:id="rId8"/>
    <p:sldId id="265" r:id="rId9"/>
    <p:sldId id="262" r:id="rId10"/>
    <p:sldId id="263" r:id="rId11"/>
    <p:sldId id="266" r:id="rId12"/>
    <p:sldId id="268" r:id="rId13"/>
    <p:sldId id="269" r:id="rId14"/>
    <p:sldId id="270" r:id="rId15"/>
    <p:sldId id="271" r:id="rId16"/>
    <p:sldId id="272" r:id="rId17"/>
    <p:sldId id="284" r:id="rId18"/>
    <p:sldId id="283" r:id="rId19"/>
    <p:sldId id="273" r:id="rId20"/>
    <p:sldId id="278" r:id="rId21"/>
    <p:sldId id="279" r:id="rId22"/>
    <p:sldId id="280" r:id="rId23"/>
    <p:sldId id="281" r:id="rId24"/>
    <p:sldId id="282" r:id="rId25"/>
    <p:sldId id="274" r:id="rId26"/>
    <p:sldId id="275" r:id="rId27"/>
    <p:sldId id="277" r:id="rId28"/>
    <p:sldId id="27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50" d="100"/>
          <a:sy n="50" d="100"/>
        </p:scale>
        <p:origin x="36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116B-D12D-445A-8CF6-AC96F96EB4D2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DAAC-CD6C-4806-8677-9572B1155B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7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80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4589-E60E-438A-97C0-DED2A1C80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EFAF3E-5417-4AC7-886A-AC593730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173F9-5890-4940-8A70-059CAAB3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63101D-7815-4362-BFA0-B9FF51F4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6A461-D566-4C14-A759-2702320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5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5D4DE-922E-4134-B9EC-5D2F844A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352DA8-E15E-43F3-99F6-A94CD5549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265845-EFFC-417B-BC8A-F46D1A22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B7C03-0A62-4EE1-BF95-4D4288FA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A7763B-0EDA-4A1D-9FF7-0219CE35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14AC3D-8ECB-49E0-B167-E1446A0D4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6D6658-AC2C-41D4-8314-08D5C7F9B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581A8F-CE26-48DA-B511-25D99A6F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56051-DCD3-4EC7-A1FA-B065E7EC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E423A-57B1-4604-A204-62FA6D86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28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9CD44-83AC-4C71-8B80-BFD2608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C53B76-4CDE-42DA-97BF-6BFEECD0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681FBD-AE71-47E1-A93E-02A882E0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796DB0-F68D-4186-B03E-7E572F03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601B0-0F5E-44C9-B6C2-CBBEC728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5EB5F-7241-4B9D-A12E-06981EF7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831469-9F40-442A-AA2A-6FB341F4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92E96-53AB-48DB-83BB-542510F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BD2B00-3D43-4BE1-8FA2-F238D12A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79933-B70E-4A7D-AC38-F1DE1211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9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DF8A8-44AF-4C43-8A13-864C190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BBB35-79CA-41C3-900A-3D3D1096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83B5FA-8DC4-4A24-9738-299469596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E0920B-D5AA-464F-8BE9-4DAA8A16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A2ADA-4F82-426D-8E1F-8D88325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08F0E-DE3E-4F38-9408-6F50C492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3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64F79-464E-47D3-A712-8F9A02A1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75983A-BBFF-4E29-9AB9-6127430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82C01A-08F8-4ECE-9D6A-CB4D130DE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3D762D-7D09-4416-B80C-7DB9C2648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B1E37-F28A-4498-8DAD-A27309D7F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CB242-8683-43F7-8D51-5332B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0C72EC-0F0E-4814-B9B0-06B8A6FF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8FC747-E70A-4545-AC8C-75E28D5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7B182-1050-41B1-9C52-A4FC90EB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7E74F0-54BA-4393-9F49-86A9F0EE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340F1E-B66A-4F0F-86A4-86B08C4A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70A32A-C68F-425F-A71B-80CDEB97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703FD-DCBE-4979-8462-70BF769C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3CC3B6-51E6-4894-8B6C-B473B491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D49DDF-DCD4-47DE-97C8-34D5C579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3B50-264A-4880-87B2-D599923B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175E3-E17D-479A-80CA-FF287386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7A308-4261-46F3-AFEB-0727373B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C3074-8C5D-4BEE-BAD3-1B4F76D0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2C009D-01B6-42BE-94C8-CE5A6FD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B1AEF-798E-4A66-9C63-F21F32F0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7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A4E29-B7D5-4FAC-9FC7-E8993865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B19CD0-904A-4238-BE7E-AFE8FFB6B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39DAF4-8253-4B51-9576-8623A2C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07DE8-C216-4D0A-8237-D92248B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5EF769-3F1F-4A37-89B7-F110DFF7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EC9F3-8E01-4388-92EA-FC1535A4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53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ADC68-C009-4BBB-AAA6-21BD115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555C21-36FD-403D-BF69-17910867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33E8F-57E0-4F9D-877F-F35C7CE9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29E0-01D6-41A4-AD42-18EE8000BDF7}" type="datetimeFigureOut">
              <a:rPr lang="zh-TW" altLang="en-US" smtClean="0"/>
              <a:t>2018/12/31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6CC19B-CBAE-445A-8EAC-7845EFF2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7F5549-AD97-4B39-88B7-4C9D3F16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87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17FE25-48AA-4FF8-9173-312DB098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5220" y="1523988"/>
            <a:ext cx="9956780" cy="5334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E9FBC6-8123-40D6-AE53-613D3CF3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96735"/>
            <a:ext cx="5435600" cy="1654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0E91C3-73E3-4C08-8602-4AB2CD25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2709666"/>
            <a:ext cx="4710723" cy="2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思考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遊戲總類繁多，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該製作何種類型遊戲 </a:t>
            </a:r>
            <a:r>
              <a:rPr lang="en-US" altLang="zh-TW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?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15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分析狀況</a:t>
              </a:r>
            </a:p>
          </p:txBody>
        </p:sp>
      </p:grpSp>
      <p:grpSp>
        <p:nvGrpSpPr>
          <p:cNvPr id="14" name="组合 18">
            <a:extLst>
              <a:ext uri="{FF2B5EF4-FFF2-40B4-BE49-F238E27FC236}">
                <a16:creationId xmlns:a16="http://schemas.microsoft.com/office/drawing/2014/main" id="{731365E5-D46A-4F07-A00B-56C4B72A1363}"/>
              </a:ext>
            </a:extLst>
          </p:cNvPr>
          <p:cNvGrpSpPr>
            <a:grpSpLocks/>
          </p:cNvGrpSpPr>
          <p:nvPr/>
        </p:nvGrpSpPr>
        <p:grpSpPr bwMode="auto">
          <a:xfrm>
            <a:off x="916164" y="2251680"/>
            <a:ext cx="2956506" cy="544412"/>
            <a:chOff x="5623561" y="1479512"/>
            <a:chExt cx="2362200" cy="434731"/>
          </a:xfrm>
          <a:solidFill>
            <a:schemeClr val="accent1">
              <a:lumMod val="75000"/>
            </a:schemeClr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CA408DE-CDDF-46E9-9971-A401C12AEBCB}"/>
                </a:ext>
              </a:extLst>
            </p:cNvPr>
            <p:cNvSpPr/>
            <p:nvPr/>
          </p:nvSpPr>
          <p:spPr bwMode="auto">
            <a:xfrm>
              <a:off x="5623561" y="1479512"/>
              <a:ext cx="2362200" cy="434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文本框 15">
              <a:extLst>
                <a:ext uri="{FF2B5EF4-FFF2-40B4-BE49-F238E27FC236}">
                  <a16:creationId xmlns:a16="http://schemas.microsoft.com/office/drawing/2014/main" id="{7F58EB31-4D19-4B4F-B14A-80CF85772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222" y="1491042"/>
              <a:ext cx="1142707" cy="4178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chemeClr val="bg1"/>
                  </a:solidFill>
                  <a:latin typeface="Adobe Gothic Std B" panose="020B0800000000000000" pitchFamily="34" charset="-128"/>
                </a:rPr>
                <a:t>VR </a:t>
              </a:r>
              <a:r>
                <a:rPr lang="zh-TW" altLang="en-US" b="1" dirty="0">
                  <a:solidFill>
                    <a:schemeClr val="bg1"/>
                  </a:solidFill>
                  <a:latin typeface="Adobe Gothic Std B" panose="020B0800000000000000" pitchFamily="34" charset="-128"/>
                </a:rPr>
                <a:t>技術</a:t>
              </a:r>
              <a:endParaRPr lang="zh-CN" altLang="en-US" b="1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BCCD660-FD84-4989-9DD4-9CB7BDEB94DD}"/>
              </a:ext>
            </a:extLst>
          </p:cNvPr>
          <p:cNvSpPr/>
          <p:nvPr/>
        </p:nvSpPr>
        <p:spPr>
          <a:xfrm>
            <a:off x="916163" y="3038044"/>
            <a:ext cx="5179837" cy="31160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2" name="组合 18">
            <a:extLst>
              <a:ext uri="{FF2B5EF4-FFF2-40B4-BE49-F238E27FC236}">
                <a16:creationId xmlns:a16="http://schemas.microsoft.com/office/drawing/2014/main" id="{FE3DBCDB-6CEB-4256-B7BA-57B4A416B9CF}"/>
              </a:ext>
            </a:extLst>
          </p:cNvPr>
          <p:cNvGrpSpPr>
            <a:grpSpLocks/>
          </p:cNvGrpSpPr>
          <p:nvPr/>
        </p:nvGrpSpPr>
        <p:grpSpPr bwMode="auto">
          <a:xfrm>
            <a:off x="6298214" y="2251680"/>
            <a:ext cx="2956506" cy="544412"/>
            <a:chOff x="5623561" y="1479512"/>
            <a:chExt cx="2362200" cy="434731"/>
          </a:xfrm>
          <a:solidFill>
            <a:schemeClr val="accent1">
              <a:lumMod val="75000"/>
            </a:schemeClr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7B47D09-645A-42E4-BC4E-82966181CBCE}"/>
                </a:ext>
              </a:extLst>
            </p:cNvPr>
            <p:cNvSpPr/>
            <p:nvPr/>
          </p:nvSpPr>
          <p:spPr bwMode="auto">
            <a:xfrm>
              <a:off x="5623561" y="1479512"/>
              <a:ext cx="2362200" cy="434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文本框 15">
              <a:extLst>
                <a:ext uri="{FF2B5EF4-FFF2-40B4-BE49-F238E27FC236}">
                  <a16:creationId xmlns:a16="http://schemas.microsoft.com/office/drawing/2014/main" id="{BDAC375A-37AC-4402-88FC-21F209A7B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222" y="1491042"/>
              <a:ext cx="721331" cy="4178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solidFill>
                    <a:schemeClr val="bg1"/>
                  </a:solidFill>
                  <a:latin typeface="Adobe Gothic Std B" panose="020B0800000000000000" pitchFamily="34" charset="-128"/>
                </a:rPr>
                <a:t>手機</a:t>
              </a:r>
              <a:endParaRPr lang="zh-CN" altLang="en-US" b="1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ECCA1ECD-C628-4D4F-859D-4A1A356D14DB}"/>
              </a:ext>
            </a:extLst>
          </p:cNvPr>
          <p:cNvSpPr/>
          <p:nvPr/>
        </p:nvSpPr>
        <p:spPr>
          <a:xfrm>
            <a:off x="6298213" y="3038044"/>
            <a:ext cx="5179837" cy="31160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本框 15">
            <a:extLst>
              <a:ext uri="{FF2B5EF4-FFF2-40B4-BE49-F238E27FC236}">
                <a16:creationId xmlns:a16="http://schemas.microsoft.com/office/drawing/2014/main" id="{55BA480C-3AC2-42B0-A8AC-F0C594FEA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925" y="342900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b="1" dirty="0">
                <a:solidFill>
                  <a:schemeClr val="bg1"/>
                </a:solidFill>
                <a:latin typeface="Adobe Gothic Std B" panose="020B0800000000000000" pitchFamily="34" charset="-128"/>
              </a:rPr>
              <a:t>體</a:t>
            </a:r>
            <a:endParaRPr lang="zh-CN" altLang="en-US" b="1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32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最終目的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VR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7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需求分析</a:t>
              </a: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1F4EB30-DBC4-4A5E-A257-45D594CB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96062"/>
              </p:ext>
            </p:extLst>
          </p:nvPr>
        </p:nvGraphicFramePr>
        <p:xfrm>
          <a:off x="1190950" y="2445165"/>
          <a:ext cx="9810099" cy="314074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406231">
                  <a:extLst>
                    <a:ext uri="{9D8B030D-6E8A-4147-A177-3AD203B41FA5}">
                      <a16:colId xmlns:a16="http://schemas.microsoft.com/office/drawing/2014/main" val="1030558232"/>
                    </a:ext>
                  </a:extLst>
                </a:gridCol>
                <a:gridCol w="5403868">
                  <a:extLst>
                    <a:ext uri="{9D8B030D-6E8A-4147-A177-3AD203B41FA5}">
                      <a16:colId xmlns:a16="http://schemas.microsoft.com/office/drawing/2014/main" val="354562041"/>
                    </a:ext>
                  </a:extLst>
                </a:gridCol>
              </a:tblGrid>
              <a:tr h="549706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需求分析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kern="1200" dirty="0">
                          <a:effectLst/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對應功能說明</a:t>
                      </a:r>
                      <a:endParaRPr lang="zh-TW" altLang="en-US" sz="360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3484934400"/>
                  </a:ext>
                </a:extLst>
              </a:tr>
              <a:tr h="3955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提升擬實感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利用</a:t>
                      </a:r>
                      <a:r>
                        <a:rPr lang="en-US" altLang="zh-TW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VR</a:t>
                      </a: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顯示遊戲介面，並附加搖桿操作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858892824"/>
                  </a:ext>
                </a:extLst>
              </a:tr>
              <a:tr h="2376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能跟周遭人比較技術和遊玩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一般多人對戰、排名對戰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3815221635"/>
                  </a:ext>
                </a:extLst>
              </a:tr>
              <a:tr h="452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能跟朋友遊玩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自訂與搜尋房間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3180135099"/>
                  </a:ext>
                </a:extLst>
              </a:tr>
              <a:tr h="29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使自身代入扮演角色，體驗不同任務</a:t>
                      </a: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任務模式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858775558"/>
                  </a:ext>
                </a:extLst>
              </a:tr>
              <a:tr h="29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更換並了解道具及裝備規格</a:t>
                      </a:r>
                      <a:endParaRPr lang="en-US" altLang="zh-TW" sz="200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道具欄</a:t>
                      </a: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購買裝備，增加遊戲體驗</a:t>
                      </a:r>
                      <a:endParaRPr lang="en-US" altLang="zh-TW" sz="200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 marL="122985" marR="122985" marT="61493" marB="61493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商城</a:t>
                      </a:r>
                      <a:endParaRPr lang="en-US" altLang="zh-TW" sz="200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 marL="122985" marR="122985" marT="61493" marB="6149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16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43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功能架構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420DE71-35E8-4FC6-9CFA-60EB1E72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66" y="231455"/>
            <a:ext cx="6468558" cy="628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0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549726A-B546-43E3-B23A-39D596358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40010"/>
              </p:ext>
            </p:extLst>
          </p:nvPr>
        </p:nvGraphicFramePr>
        <p:xfrm>
          <a:off x="956802" y="2616707"/>
          <a:ext cx="10431633" cy="2876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653">
                  <a:extLst>
                    <a:ext uri="{9D8B030D-6E8A-4147-A177-3AD203B41FA5}">
                      <a16:colId xmlns:a16="http://schemas.microsoft.com/office/drawing/2014/main" val="3940753409"/>
                    </a:ext>
                  </a:extLst>
                </a:gridCol>
                <a:gridCol w="2431472">
                  <a:extLst>
                    <a:ext uri="{9D8B030D-6E8A-4147-A177-3AD203B41FA5}">
                      <a16:colId xmlns:a16="http://schemas.microsoft.com/office/drawing/2014/main" val="3951628131"/>
                    </a:ext>
                  </a:extLst>
                </a:gridCol>
                <a:gridCol w="6047508">
                  <a:extLst>
                    <a:ext uri="{9D8B030D-6E8A-4147-A177-3AD203B41FA5}">
                      <a16:colId xmlns:a16="http://schemas.microsoft.com/office/drawing/2014/main" val="32522589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300" dirty="0">
                          <a:solidFill>
                            <a:schemeClr val="bg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功能項目</a:t>
                      </a:r>
                    </a:p>
                  </a:txBody>
                  <a:tcPr marL="118702" marR="118702" marT="59351" marB="593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操作項目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說明</a:t>
                      </a: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1410559928"/>
                  </a:ext>
                </a:extLst>
              </a:tr>
              <a:tr h="481404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sz="2300" dirty="0">
                          <a:solidFill>
                            <a:schemeClr val="bg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遊玩模式</a:t>
                      </a:r>
                    </a:p>
                  </a:txBody>
                  <a:tcPr marL="104834" marR="104834" marT="52417" marB="5241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一般對戰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1928810291"/>
                  </a:ext>
                </a:extLst>
              </a:tr>
              <a:tr h="4814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排名對戰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3132775945"/>
                  </a:ext>
                </a:extLst>
              </a:tr>
              <a:tr h="4814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任務模式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1883727568"/>
                  </a:ext>
                </a:extLst>
              </a:tr>
              <a:tr h="4814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自訂與搜尋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1975641332"/>
                  </a:ext>
                </a:extLst>
              </a:tr>
              <a:tr h="48140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2300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新手教學</a:t>
                      </a:r>
                    </a:p>
                  </a:txBody>
                  <a:tcPr marL="118702" marR="118702" marT="59351" marB="59351"/>
                </a:tc>
                <a:tc>
                  <a:txBody>
                    <a:bodyPr/>
                    <a:lstStyle/>
                    <a:p>
                      <a:pPr lvl="1" algn="l"/>
                      <a:endParaRPr lang="zh-TW" altLang="en-US" sz="2300" dirty="0"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</a:endParaRPr>
                    </a:p>
                  </a:txBody>
                  <a:tcPr marL="118702" marR="118702" marT="59351" marB="59351"/>
                </a:tc>
                <a:extLst>
                  <a:ext uri="{0D108BD9-81ED-4DB2-BD59-A6C34878D82A}">
                    <a16:rowId xmlns:a16="http://schemas.microsoft.com/office/drawing/2014/main" val="2537523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7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89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77341A8-CB70-4BC1-BA0E-C7C04A9B67F9}"/>
              </a:ext>
            </a:extLst>
          </p:cNvPr>
          <p:cNvSpPr/>
          <p:nvPr/>
        </p:nvSpPr>
        <p:spPr>
          <a:xfrm>
            <a:off x="6829312" y="3803417"/>
            <a:ext cx="3465997" cy="2010552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0E932-CDC7-47AE-904A-76D3E995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48" y="1339413"/>
            <a:ext cx="1014995" cy="101499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C0DB122C-0A26-46B1-B6DB-B941FE64EB05}"/>
              </a:ext>
            </a:extLst>
          </p:cNvPr>
          <p:cNvGrpSpPr/>
          <p:nvPr/>
        </p:nvGrpSpPr>
        <p:grpSpPr>
          <a:xfrm>
            <a:off x="1896691" y="1253640"/>
            <a:ext cx="1915627" cy="1072177"/>
            <a:chOff x="231817" y="690093"/>
            <a:chExt cx="2301029" cy="12878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C310477-0DBE-43DD-B425-1E4385A4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5" y="690093"/>
              <a:ext cx="1150513" cy="11505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C831AD-7176-4C0A-BEB8-36D270F5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333" y="827467"/>
              <a:ext cx="1150513" cy="11505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DB4E15-E799-4AD0-97B6-33D31D6D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17" y="827467"/>
              <a:ext cx="1150513" cy="115051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867FD89-E0E6-4746-A5C2-415760EE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4" y="4189261"/>
            <a:ext cx="1216841" cy="1216841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D563CB-97B7-4F76-B81A-36AD3DACEFA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812318" y="1846911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DDE4412-A966-49AB-B1FB-CD6B95AE7362}"/>
              </a:ext>
            </a:extLst>
          </p:cNvPr>
          <p:cNvCxnSpPr>
            <a:cxnSpLocks/>
          </p:cNvCxnSpPr>
          <p:nvPr/>
        </p:nvCxnSpPr>
        <p:spPr>
          <a:xfrm>
            <a:off x="5131746" y="2547644"/>
            <a:ext cx="0" cy="13840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20D5D03-8C69-4CB4-9F25-D4C4142CD653}"/>
              </a:ext>
            </a:extLst>
          </p:cNvPr>
          <p:cNvCxnSpPr/>
          <p:nvPr/>
        </p:nvCxnSpPr>
        <p:spPr>
          <a:xfrm flipV="1">
            <a:off x="5878773" y="4820829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8B2DA76-F2CB-433B-B6FE-CD2C06A4E8D9}"/>
              </a:ext>
            </a:extLst>
          </p:cNvPr>
          <p:cNvGrpSpPr/>
          <p:nvPr/>
        </p:nvGrpSpPr>
        <p:grpSpPr>
          <a:xfrm>
            <a:off x="6998236" y="4189261"/>
            <a:ext cx="3158465" cy="1079593"/>
            <a:chOff x="6156824" y="4216327"/>
            <a:chExt cx="3793911" cy="129679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40B7A74-6AB6-4EDC-B633-D8D5CC3A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10" y="4436796"/>
              <a:ext cx="1076325" cy="1076325"/>
            </a:xfrm>
            <a:prstGeom prst="rect">
              <a:avLst/>
            </a:prstGeom>
          </p:spPr>
        </p:pic>
        <p:pic>
          <p:nvPicPr>
            <p:cNvPr id="1026" name="Picture 2" descr="「web server」的圖片搜尋結果">
              <a:extLst>
                <a:ext uri="{FF2B5EF4-FFF2-40B4-BE49-F238E27FC236}">
                  <a16:creationId xmlns:a16="http://schemas.microsoft.com/office/drawing/2014/main" id="{5927C57A-6649-4E6E-B056-21421AE61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824" y="4216327"/>
              <a:ext cx="1076325" cy="129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7793BECA-CC69-468A-88CF-784BEF7A027F}"/>
                </a:ext>
              </a:extLst>
            </p:cNvPr>
            <p:cNvCxnSpPr/>
            <p:nvPr/>
          </p:nvCxnSpPr>
          <p:spPr>
            <a:xfrm flipV="1">
              <a:off x="7566139" y="4947153"/>
              <a:ext cx="975281" cy="1"/>
            </a:xfrm>
            <a:prstGeom prst="line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F242684-ECED-4FE6-B9AF-122E1028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701" y="753696"/>
            <a:ext cx="957812" cy="957812"/>
          </a:xfrm>
          <a:prstGeom prst="rect">
            <a:avLst/>
          </a:prstGeom>
        </p:spPr>
      </p:pic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C979DDD3-90E1-4834-9C6A-39002F09E1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93307" y="1200713"/>
            <a:ext cx="775186" cy="776866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9231B92-C223-45B0-893E-CD15DE8A9848}"/>
              </a:ext>
            </a:extLst>
          </p:cNvPr>
          <p:cNvSpPr txBox="1"/>
          <p:nvPr/>
        </p:nvSpPr>
        <p:spPr>
          <a:xfrm>
            <a:off x="380829" y="1711508"/>
            <a:ext cx="1015663" cy="4102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400" dirty="0">
                <a:latin typeface="華康中黑體" panose="020B0509000000000000" pitchFamily="49" charset="-120"/>
                <a:ea typeface="華康中黑體" panose="020B0509000000000000" pitchFamily="49" charset="-120"/>
              </a:rPr>
              <a:t>系統架構圖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FB3AFB-89BE-4869-A623-7CC85CB4C95D}"/>
              </a:ext>
            </a:extLst>
          </p:cNvPr>
          <p:cNvSpPr txBox="1"/>
          <p:nvPr/>
        </p:nvSpPr>
        <p:spPr>
          <a:xfrm>
            <a:off x="2403561" y="2440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31B3892-9825-4A68-ACE1-3416E696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86" y="2102427"/>
            <a:ext cx="1183253" cy="815425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7CE0FF2-B109-4DAF-BE3A-3F045DCA317A}"/>
              </a:ext>
            </a:extLst>
          </p:cNvPr>
          <p:cNvCxnSpPr/>
          <p:nvPr/>
        </p:nvCxnSpPr>
        <p:spPr>
          <a:xfrm>
            <a:off x="9093307" y="3100206"/>
            <a:ext cx="0" cy="65758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BF5D6B-9BCC-4792-BDF5-52E2A057F3FC}"/>
              </a:ext>
            </a:extLst>
          </p:cNvPr>
          <p:cNvSpPr txBox="1"/>
          <p:nvPr/>
        </p:nvSpPr>
        <p:spPr>
          <a:xfrm>
            <a:off x="10197025" y="1757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管理員</a:t>
            </a:r>
          </a:p>
        </p:txBody>
      </p:sp>
    </p:spTree>
    <p:extLst>
      <p:ext uri="{BB962C8B-B14F-4D97-AF65-F5344CB8AC3E}">
        <p14:creationId xmlns:p14="http://schemas.microsoft.com/office/powerpoint/2010/main" val="264939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55066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系統架構流程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整體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D7A819D2-AEEA-403B-8D56-162EFC19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634" y="1703707"/>
            <a:ext cx="6970732" cy="49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8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摘要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047742" cy="2082614"/>
            <a:chOff x="1262744" y="2317653"/>
            <a:chExt cx="10047742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製作遊戲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5417526" y="3630826"/>
              <a:ext cx="58929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深入體驗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以虛擬實</a:t>
              </a:r>
              <a:r>
                <a:rPr lang="zh-TW" altLang="en-US" sz="36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 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的世界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54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EBEF562-B584-40F8-A81B-3607AEF3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66812"/>
            <a:ext cx="116967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61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8A2D911D-8937-438E-B6B6-C44CF4B1913D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7EC79D-AEC8-42A7-BDB2-BEDA7593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23825"/>
            <a:ext cx="44196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0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86CEC89-2A84-4B5B-8E6B-A382B718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37" y="209550"/>
            <a:ext cx="31337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15096E7-08D5-40AE-85FF-FF4BD415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62" y="527678"/>
            <a:ext cx="3528476" cy="58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9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336AF9E-F7BE-4915-8010-F83C242B0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402" y="1360161"/>
            <a:ext cx="2949195" cy="41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工作分配圖</a:t>
              </a:r>
            </a:p>
          </p:txBody>
        </p:sp>
      </p:grp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CE06658B-208B-4066-ADBE-97657FEC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9" y="1723087"/>
            <a:ext cx="8390641" cy="5020067"/>
          </a:xfrm>
        </p:spPr>
      </p:pic>
    </p:spTree>
    <p:extLst>
      <p:ext uri="{BB962C8B-B14F-4D97-AF65-F5344CB8AC3E}">
        <p14:creationId xmlns:p14="http://schemas.microsoft.com/office/powerpoint/2010/main" val="348582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44935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資源使用及需求</a:t>
              </a:r>
            </a:p>
          </p:txBody>
        </p:sp>
      </p:grpSp>
      <p:grpSp>
        <p:nvGrpSpPr>
          <p:cNvPr id="7" name="组合 18">
            <a:extLst>
              <a:ext uri="{FF2B5EF4-FFF2-40B4-BE49-F238E27FC236}">
                <a16:creationId xmlns:a16="http://schemas.microsoft.com/office/drawing/2014/main" id="{68F847FB-38BB-4849-BF25-384E64AF86EE}"/>
              </a:ext>
            </a:extLst>
          </p:cNvPr>
          <p:cNvGrpSpPr>
            <a:grpSpLocks/>
          </p:cNvGrpSpPr>
          <p:nvPr/>
        </p:nvGrpSpPr>
        <p:grpSpPr bwMode="auto">
          <a:xfrm>
            <a:off x="1262746" y="2398625"/>
            <a:ext cx="2600917" cy="544412"/>
            <a:chOff x="5623561" y="1479512"/>
            <a:chExt cx="2078090" cy="434731"/>
          </a:xfrm>
          <a:solidFill>
            <a:schemeClr val="accent1">
              <a:lumMod val="75000"/>
            </a:schemeClr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3C34BD7-94F4-4C02-85E3-EBD72FC9E89F}"/>
                </a:ext>
              </a:extLst>
            </p:cNvPr>
            <p:cNvSpPr/>
            <p:nvPr/>
          </p:nvSpPr>
          <p:spPr bwMode="auto">
            <a:xfrm>
              <a:off x="5623561" y="1479512"/>
              <a:ext cx="2078090" cy="434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" name="文本框 15">
              <a:extLst>
                <a:ext uri="{FF2B5EF4-FFF2-40B4-BE49-F238E27FC236}">
                  <a16:creationId xmlns:a16="http://schemas.microsoft.com/office/drawing/2014/main" id="{AA1B6CCA-3419-4BB3-A087-E460754DF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222" y="1491042"/>
              <a:ext cx="721331" cy="41780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solidFill>
                    <a:schemeClr val="bg1"/>
                  </a:solidFill>
                  <a:latin typeface="Adobe Gothic Std B" panose="020B0800000000000000" pitchFamily="34" charset="-128"/>
                </a:rPr>
                <a:t>程式</a:t>
              </a:r>
              <a:endParaRPr lang="zh-CN" altLang="en-US" b="1" dirty="0">
                <a:solidFill>
                  <a:schemeClr val="bg1"/>
                </a:solidFill>
                <a:latin typeface="Adobe Gothic Std B" panose="020B0800000000000000" pitchFamily="34" charset="-128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DFA3B54A-5C53-459F-958E-4E664815DEEA}"/>
              </a:ext>
            </a:extLst>
          </p:cNvPr>
          <p:cNvSpPr/>
          <p:nvPr/>
        </p:nvSpPr>
        <p:spPr>
          <a:xfrm>
            <a:off x="1262744" y="3184989"/>
            <a:ext cx="9877481" cy="31160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13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組員分工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48D615-A509-47F6-90FD-A3C8426D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27596"/>
              </p:ext>
            </p:extLst>
          </p:nvPr>
        </p:nvGraphicFramePr>
        <p:xfrm>
          <a:off x="2014537" y="2430932"/>
          <a:ext cx="816292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463">
                  <a:extLst>
                    <a:ext uri="{9D8B030D-6E8A-4147-A177-3AD203B41FA5}">
                      <a16:colId xmlns:a16="http://schemas.microsoft.com/office/drawing/2014/main" val="2520776551"/>
                    </a:ext>
                  </a:extLst>
                </a:gridCol>
                <a:gridCol w="4081463">
                  <a:extLst>
                    <a:ext uri="{9D8B030D-6E8A-4147-A177-3AD203B41FA5}">
                      <a16:colId xmlns:a16="http://schemas.microsoft.com/office/drawing/2014/main" val="20509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人員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資料蒐集、討論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8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摘要、動機、目的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6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需求分析、需求說明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7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功能說明、功能架構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9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系統架構流程圖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最終報告統整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5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時程表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蔡育倫、柯盛文、林育民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83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252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時程表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182319D-09E4-46B1-B423-71985AE0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31" y="2538546"/>
            <a:ext cx="10467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2745A79-1FA8-4610-B91D-EA154B7E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363" y="5200226"/>
            <a:ext cx="1487064" cy="1633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56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2662103" y="6117465"/>
            <a:ext cx="13178970" cy="183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0" y="4471862"/>
            <a:ext cx="2242363" cy="15452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47BD606-67F2-45C4-B14E-B2C6CC28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14" y="3259966"/>
            <a:ext cx="1991738" cy="27657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43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5" y="4667132"/>
            <a:ext cx="1568901" cy="135002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EEBD4E-4AF9-4D0B-BEB5-A3A55B2BDEC0}"/>
              </a:ext>
            </a:extLst>
          </p:cNvPr>
          <p:cNvSpPr txBox="1"/>
          <p:nvPr/>
        </p:nvSpPr>
        <p:spPr>
          <a:xfrm>
            <a:off x="2716856" y="2169422"/>
            <a:ext cx="79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遊戲及相關裝置演進 </a:t>
            </a:r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 </a:t>
            </a:r>
            <a:endParaRPr lang="zh-TW" altLang="en-US" sz="4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43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9F12A39-0F38-412C-A34B-EC230376EAAE}"/>
              </a:ext>
            </a:extLst>
          </p:cNvPr>
          <p:cNvGrpSpPr/>
          <p:nvPr/>
        </p:nvGrpSpPr>
        <p:grpSpPr>
          <a:xfrm>
            <a:off x="4078091" y="2257217"/>
            <a:ext cx="6989585" cy="3345089"/>
            <a:chOff x="5766085" y="2634589"/>
            <a:chExt cx="5779011" cy="276573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7BD606-67F2-45C4-B14E-B2C6CC28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085" y="2634589"/>
              <a:ext cx="1991738" cy="276573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7F6D227-7162-49A8-B23B-DBC302A5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766" y="2659989"/>
              <a:ext cx="2740330" cy="2740330"/>
            </a:xfrm>
            <a:prstGeom prst="rect">
              <a:avLst/>
            </a:prstGeom>
          </p:spPr>
        </p:pic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E9CF85E2-FC35-4844-B2D7-F987F3B3C5D7}"/>
                </a:ext>
              </a:extLst>
            </p:cNvPr>
            <p:cNvSpPr/>
            <p:nvPr/>
          </p:nvSpPr>
          <p:spPr>
            <a:xfrm>
              <a:off x="7824094" y="3599505"/>
              <a:ext cx="914400" cy="9144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698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-4652452" y="6209233"/>
            <a:ext cx="16336452" cy="91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3074" y="4471862"/>
            <a:ext cx="2242363" cy="15452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9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789" y="4667132"/>
            <a:ext cx="1568901" cy="13500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8F3F64-86DD-404A-8B7F-1802B21F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23" y="2449289"/>
            <a:ext cx="3540305" cy="354030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707E6DB-538A-4011-B8FF-1ADB7385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0" y="3251431"/>
            <a:ext cx="1991738" cy="27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為何選擇手機為裝置 </a:t>
              </a:r>
              <a:r>
                <a:rPr lang="en-US" altLang="zh-TW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?</a:t>
              </a:r>
              <a:endParaRPr lang="zh-TW" altLang="en-US" sz="3600" dirty="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EB5DD28-1530-4E16-BCDB-BE9998D0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1" y="3546260"/>
            <a:ext cx="1938905" cy="15192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台灣玩家成長到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890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萬人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97%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是線上遊戲玩家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537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手機遊戲玩家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最多，占比 </a:t>
            </a:r>
            <a:r>
              <a:rPr lang="en-US" altLang="zh-TW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80%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1618178" y="5860054"/>
            <a:ext cx="963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2017</a:t>
            </a:r>
            <a:r>
              <a:rPr lang="zh-TW" altLang="en-US" sz="1100" dirty="0"/>
              <a:t> 年 </a:t>
            </a:r>
            <a:r>
              <a:rPr lang="en-US" altLang="zh-TW" sz="1100" dirty="0"/>
              <a:t>Yahoo</a:t>
            </a:r>
            <a:r>
              <a:rPr lang="zh-TW" altLang="en-US" sz="1100" dirty="0"/>
              <a:t>奇摩與第三方研究公司合作。調查期間為今年</a:t>
            </a:r>
            <a:r>
              <a:rPr lang="en-US" altLang="zh-TW" sz="1100" dirty="0"/>
              <a:t>5</a:t>
            </a:r>
            <a:r>
              <a:rPr lang="zh-TW" altLang="en-US" sz="1100" dirty="0"/>
              <a:t>月</a:t>
            </a:r>
            <a:r>
              <a:rPr lang="en-US" altLang="zh-TW" sz="1100" dirty="0"/>
              <a:t>17</a:t>
            </a:r>
            <a:r>
              <a:rPr lang="zh-TW" altLang="en-US" sz="1100" dirty="0"/>
              <a:t>日到</a:t>
            </a:r>
            <a:r>
              <a:rPr lang="en-US" altLang="zh-TW" sz="1100" dirty="0"/>
              <a:t>31</a:t>
            </a:r>
            <a:r>
              <a:rPr lang="zh-TW" altLang="en-US" sz="1100" dirty="0"/>
              <a:t>日，調查對象為台灣</a:t>
            </a:r>
            <a:r>
              <a:rPr lang="en-US" altLang="zh-TW" sz="1100" dirty="0"/>
              <a:t>13</a:t>
            </a:r>
            <a:r>
              <a:rPr lang="zh-TW" altLang="en-US" sz="1100" dirty="0"/>
              <a:t>到</a:t>
            </a:r>
            <a:r>
              <a:rPr lang="en-US" altLang="zh-TW" sz="1100" dirty="0"/>
              <a:t>65</a:t>
            </a:r>
            <a:r>
              <a:rPr lang="zh-TW" altLang="en-US" sz="1100" dirty="0"/>
              <a:t>歲上網人口，回收有效樣本數為</a:t>
            </a:r>
            <a:r>
              <a:rPr lang="en-US" altLang="zh-TW" sz="1100" dirty="0"/>
              <a:t>2044</a:t>
            </a:r>
            <a:r>
              <a:rPr lang="zh-TW" altLang="en-US" sz="1100" dirty="0"/>
              <a:t>份。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088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觀看其他國家報告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上海宣布了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2018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上半年的產業報告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770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遊戲市場收入達 </a:t>
            </a:r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4778 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億元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417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其中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六成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都屬於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手機遊戲營收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8739309" y="5876144"/>
            <a:ext cx="2669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2018</a:t>
            </a:r>
            <a:r>
              <a:rPr lang="zh-TW" altLang="en-US" sz="1100" dirty="0"/>
              <a:t> </a:t>
            </a:r>
            <a:r>
              <a:rPr lang="zh-TW" altLang="en-US" sz="11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中國遊戲開發者大會</a:t>
            </a:r>
            <a:r>
              <a:rPr lang="zh-TW" altLang="en-US" sz="1100" dirty="0"/>
              <a:t>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6BA05D-1F8C-4DA9-9094-579CCE84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7" y="3551144"/>
            <a:ext cx="1536325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81328" cy="2236503"/>
            <a:chOff x="1262744" y="2317653"/>
            <a:chExt cx="10381328" cy="2236503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4111241" y="3630826"/>
              <a:ext cx="75328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5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展示遊戲最佳平台</a:t>
              </a:r>
              <a:endParaRPr lang="zh-TW" altLang="en-US" sz="5400" dirty="0"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78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549042" cy="2328836"/>
            <a:chOff x="1262744" y="2317653"/>
            <a:chExt cx="10549042" cy="23288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手機遊戲市場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1970630" y="3630826"/>
              <a:ext cx="98411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是未來在亞洲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60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成長空間最被看好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8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目的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33598" cy="2082614"/>
            <a:chOff x="1262744" y="2317653"/>
            <a:chExt cx="10333598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製作手機遊戲</a:t>
              </a:r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2678516" y="3630826"/>
              <a:ext cx="89178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以達到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最佳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體驗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和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進軍未來市場發展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3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396</Words>
  <Application>Microsoft Office PowerPoint</Application>
  <PresentationFormat>寬螢幕</PresentationFormat>
  <Paragraphs>92</Paragraphs>
  <Slides>28</Slides>
  <Notes>1</Notes>
  <HiddenSlides>6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Adobe Gothic Std B</vt:lpstr>
      <vt:lpstr>Adobe 明體 Std L</vt:lpstr>
      <vt:lpstr>Adobe 繁黑體 Std B</vt:lpstr>
      <vt:lpstr>華康中黑體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kulowto</dc:creator>
  <cp:lastModifiedBy>kulowto</cp:lastModifiedBy>
  <cp:revision>62</cp:revision>
  <dcterms:created xsi:type="dcterms:W3CDTF">2018-12-18T08:56:17Z</dcterms:created>
  <dcterms:modified xsi:type="dcterms:W3CDTF">2018-12-31T18:11:36Z</dcterms:modified>
</cp:coreProperties>
</file>